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5"/>
  </p:notesMasterIdLst>
  <p:sldIdLst>
    <p:sldId id="262" r:id="rId6"/>
    <p:sldId id="281" r:id="rId7"/>
    <p:sldId id="282" r:id="rId8"/>
    <p:sldId id="283" r:id="rId9"/>
    <p:sldId id="284" r:id="rId10"/>
    <p:sldId id="285" r:id="rId11"/>
    <p:sldId id="286" r:id="rId12"/>
    <p:sldId id="287" r:id="rId13"/>
    <p:sldId id="263" r:id="rId14"/>
    <p:sldId id="264" r:id="rId15"/>
    <p:sldId id="265" r:id="rId16"/>
    <p:sldId id="266" r:id="rId17"/>
    <p:sldId id="288" r:id="rId18"/>
    <p:sldId id="289" r:id="rId19"/>
    <p:sldId id="290" r:id="rId20"/>
    <p:sldId id="291" r:id="rId21"/>
    <p:sldId id="269" r:id="rId22"/>
    <p:sldId id="292" r:id="rId23"/>
    <p:sldId id="271" r:id="rId24"/>
    <p:sldId id="272" r:id="rId25"/>
    <p:sldId id="273" r:id="rId26"/>
    <p:sldId id="274" r:id="rId27"/>
    <p:sldId id="275" r:id="rId28"/>
    <p:sldId id="278" r:id="rId29"/>
    <p:sldId id="276" r:id="rId30"/>
    <p:sldId id="279" r:id="rId31"/>
    <p:sldId id="293" r:id="rId32"/>
    <p:sldId id="294"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varScale="1">
        <p:scale>
          <a:sx n="85" d="100"/>
          <a:sy n="85" d="100"/>
        </p:scale>
        <p:origin x="72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6/22/2021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a:t>
            </a:r>
            <a:r>
              <a:rPr lang="en-US">
                <a:sym typeface="+mn-ea"/>
              </a:rPr>
              <a:t>.com</a:t>
            </a:r>
            <a:endParaRPr lang="zh-CN" altLang="en-US"/>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29984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224286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2021/6/22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6/22/2021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6/22/2021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6/22/2021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6/22/2021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6/22/2021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2021/6/22</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6/22/2021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3.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9.xml"/><Relationship Id="rId16" Type="http://schemas.openxmlformats.org/officeDocument/2006/relationships/image" Target="../media/image59.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4.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5.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4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wav"/><Relationship Id="rId16" Type="http://schemas.openxmlformats.org/officeDocument/2006/relationships/image" Target="../media/image21.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3" Type="http://schemas.openxmlformats.org/officeDocument/2006/relationships/image" Target="../media/image23.GIF"/><Relationship Id="rId7" Type="http://schemas.openxmlformats.org/officeDocument/2006/relationships/image" Target="../media/image27.pn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47.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image" Target="../media/image25.GIF"/><Relationship Id="rId10" Type="http://schemas.openxmlformats.org/officeDocument/2006/relationships/image" Target="../media/image19.png"/><Relationship Id="rId4" Type="http://schemas.openxmlformats.org/officeDocument/2006/relationships/image" Target="../media/image24.GIF"/><Relationship Id="rId9" Type="http://schemas.openxmlformats.org/officeDocument/2006/relationships/image" Target="../media/image18.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có nhận xét gì khi nhìn thấy khung cảnh sân trường sau buổi sinh hoạt dưới cờ như hình bên?</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comb/>
      </p:transition>
    </mc:Choice>
    <mc:Fallback xmlns="">
      <p:transition spd="slow" advClick="0" advTm="3713">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3"/>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746250" y="1922780"/>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2"/>
          </p:nvPr>
        </p:nvPicPr>
        <p:blipFill>
          <a:blip r:embed="rId5"/>
          <a:stretch>
            <a:fillRect/>
          </a:stretch>
        </p:blipFill>
        <p:spPr>
          <a:xfrm>
            <a:off x="838200" y="145605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5" name="Picture 4"/>
          <p:cNvPicPr>
            <a:picLocks noChangeAspect="1"/>
          </p:cNvPicPr>
          <p:nvPr/>
        </p:nvPicPr>
        <p:blipFill>
          <a:blip r:embed="rId5"/>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6"/>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6"/>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Thảo luận và chỉ ra 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val="20000"/>
                    </a:ext>
                  </a:extLst>
                </a:gridCol>
                <a:gridCol w="5714365">
                  <a:extLst>
                    <a:ext uri="{9D8B030D-6E8A-4147-A177-3AD203B41FA5}">
                      <a16:colId xmlns:a16="http://schemas.microsoft.com/office/drawing/2014/main" val="20001"/>
                    </a:ext>
                  </a:extLst>
                </a:gridCol>
              </a:tblGrid>
              <a:tr h="807720">
                <a:tc>
                  <a:txBody>
                    <a:bodyPr/>
                    <a:lstStyle/>
                    <a:p>
                      <a:pPr algn="ctr">
                        <a:buNone/>
                      </a:pPr>
                      <a:r>
                        <a:rPr lang="en-US" sz="3600"/>
                        <a:t>Nên làm</a:t>
                      </a:r>
                    </a:p>
                  </a:txBody>
                  <a:tcPr/>
                </a:tc>
                <a:tc>
                  <a:txBody>
                    <a:bodyPr/>
                    <a:lstStyle/>
                    <a:p>
                      <a:pPr algn="ctr">
                        <a:buNone/>
                      </a:pPr>
                      <a:r>
                        <a:rPr lang="en-US" sz="3600"/>
                        <a:t>Không nên làm</a:t>
                      </a:r>
                    </a:p>
                  </a:txBody>
                  <a:tcPr/>
                </a:tc>
                <a:extLst>
                  <a:ext uri="{0D108BD9-81ED-4DB2-BD59-A6C34878D82A}">
                    <a16:rowId xmlns:a16="http://schemas.microsoft.com/office/drawing/2014/main"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tc>
                <a:tc>
                  <a:txBody>
                    <a:bodyPr/>
                    <a:lstStyle/>
                    <a:p>
                      <a:pPr algn="just">
                        <a:buNone/>
                      </a:pPr>
                      <a:r>
                        <a:rPr lang="en-US" sz="2800"/>
                        <a:t>- Vứt rác không đúng nơi quy định.</a:t>
                      </a:r>
                    </a:p>
                    <a:p>
                      <a:pPr algn="just">
                        <a:buNone/>
                      </a:pPr>
                      <a:r>
                        <a:rPr lang="en-US" sz="2800"/>
                        <a:t>- Bẻ cây trong trường.</a:t>
                      </a:r>
                    </a:p>
                    <a:p>
                      <a:pPr algn="just">
                        <a:buNone/>
                      </a:pPr>
                      <a:r>
                        <a:rPr lang="en-US" sz="2800"/>
                        <a:t>- Không quét dọn lớp học, sân trường.</a:t>
                      </a:r>
                    </a:p>
                  </a:txBody>
                  <a:tcPr/>
                </a:tc>
                <a:extLst>
                  <a:ext uri="{0D108BD9-81ED-4DB2-BD59-A6C34878D82A}">
                    <a16:rowId xmlns:a16="http://schemas.microsoft.com/office/drawing/2014/main" val="10001"/>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wipe/>
      </p:transition>
    </mc:Choice>
    <mc:Fallback xmlns="">
      <p:transition spd="slow" advClick="0" advTm="371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 Box 2"/>
          <p:cNvSpPr txBox="1"/>
          <p:nvPr/>
        </p:nvSpPr>
        <p:spPr>
          <a:xfrm>
            <a:off x="587375" y="304165"/>
            <a:ext cx="10488295" cy="583565"/>
          </a:xfrm>
          <a:prstGeom prst="rect">
            <a:avLst/>
          </a:prstGeom>
          <a:noFill/>
        </p:spPr>
        <p:txBody>
          <a:bodyPr wrap="square" rtlCol="0">
            <a:spAutoFit/>
          </a:bodyPr>
          <a:lstStyle/>
          <a:p>
            <a:pPr algn="ctr"/>
            <a:r>
              <a:rPr lang="en-US" sz="3200"/>
              <a:t>Cùng tham gia một buổi vệ sinh ở sân trường</a:t>
            </a:r>
          </a:p>
        </p:txBody>
      </p:sp>
      <p:pic>
        <p:nvPicPr>
          <p:cNvPr id="6" name="Content Placeholder 5"/>
          <p:cNvPicPr>
            <a:picLocks noGrp="1" noChangeAspect="1"/>
          </p:cNvPicPr>
          <p:nvPr>
            <p:ph idx="1"/>
          </p:nvPr>
        </p:nvPicPr>
        <p:blipFill>
          <a:blip r:embed="rId5"/>
          <a:stretch>
            <a:fillRect/>
          </a:stretch>
        </p:blipFill>
        <p:spPr>
          <a:xfrm>
            <a:off x="1911985" y="1299845"/>
            <a:ext cx="8307070" cy="4711065"/>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3713">
        <p15:prstTrans prst="airplane"/>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Rounded Rectangle 7"/>
          <p:cNvSpPr/>
          <p:nvPr/>
        </p:nvSpPr>
        <p:spPr>
          <a:xfrm>
            <a:off x="292735" y="132080"/>
            <a:ext cx="239268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Phân công</a:t>
            </a:r>
          </a:p>
        </p:txBody>
      </p:sp>
      <p:sp>
        <p:nvSpPr>
          <p:cNvPr id="2" name="Rounded Rectangle 1"/>
          <p:cNvSpPr/>
          <p:nvPr/>
        </p:nvSpPr>
        <p:spPr>
          <a:xfrm>
            <a:off x="3416300" y="231775"/>
            <a:ext cx="7049135" cy="1766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Tổ 1, 2: Quét sân trường</a:t>
            </a:r>
          </a:p>
          <a:p>
            <a:pPr algn="ctr"/>
            <a:r>
              <a:rPr lang="en-US" sz="4000"/>
              <a:t>Tổ 3,4: Chăm sóc cây và bồn hoa</a:t>
            </a:r>
          </a:p>
        </p:txBody>
      </p:sp>
      <p:pic>
        <p:nvPicPr>
          <p:cNvPr id="3" name="Content Placeholder 2"/>
          <p:cNvPicPr>
            <a:picLocks noGrp="1" noChangeAspect="1"/>
          </p:cNvPicPr>
          <p:nvPr>
            <p:ph idx="1"/>
          </p:nvPr>
        </p:nvPicPr>
        <p:blipFill>
          <a:blip r:embed="rId5"/>
          <a:stretch>
            <a:fillRect/>
          </a:stretch>
        </p:blipFill>
        <p:spPr>
          <a:xfrm>
            <a:off x="2842260" y="2513330"/>
            <a:ext cx="7703820" cy="40309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85265" y="143510"/>
            <a:ext cx="9525000" cy="2887980"/>
          </a:xfrm>
          <a:prstGeom prst="rect">
            <a:avLst/>
          </a:prstGeom>
        </p:spPr>
      </p:pic>
      <p:pic>
        <p:nvPicPr>
          <p:cNvPr id="5" name="Picture 4"/>
          <p:cNvPicPr>
            <a:picLocks noChangeAspect="1"/>
          </p:cNvPicPr>
          <p:nvPr/>
        </p:nvPicPr>
        <p:blipFill>
          <a:blip r:embed="rId4"/>
          <a:stretch>
            <a:fillRect/>
          </a:stretch>
        </p:blipFill>
        <p:spPr>
          <a:xfrm>
            <a:off x="2999105" y="3208020"/>
            <a:ext cx="6073140" cy="36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24025" y="506730"/>
            <a:ext cx="9228455" cy="4808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p14:dur="10" advClick="0">
        <p15:prstTrans prst="airplane"/>
      </p:transition>
    </mc:Choice>
    <mc:Fallback xmlns="">
      <p:transition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 trang/băng khẩu</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a:solidFill>
                  <a:srgbClr val="0033CC"/>
                </a:solidFill>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a:solidFill>
                  <a:srgbClr val="0033CC"/>
                </a:solidFill>
                <a:sym typeface="+mn-ea"/>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644</Words>
  <Application>Microsoft Office PowerPoint</Application>
  <PresentationFormat>Widescreen</PresentationFormat>
  <Paragraphs>73</Paragraphs>
  <Slides>29</Slides>
  <Notes>15</Notes>
  <HiddenSlides>0</HiddenSlides>
  <MMClips>1</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29</vt:i4>
      </vt:variant>
    </vt:vector>
  </HeadingPairs>
  <TitlesOfParts>
    <vt:vector size="43" baseType="lpstr">
      <vt:lpstr>等线</vt:lpstr>
      <vt:lpstr>Microsoft YaHei</vt:lpstr>
      <vt:lpstr>.VnAvant</vt:lpstr>
      <vt:lpstr>Arial</vt:lpstr>
      <vt:lpstr>Arial Rounded MT Bold</vt:lpstr>
      <vt:lpstr>Calibri</vt:lpstr>
      <vt:lpstr>Calibri Light</vt:lpstr>
      <vt:lpstr>Times New Roman</vt:lpstr>
      <vt:lpstr>字魂59号-创粗黑</vt:lpstr>
      <vt:lpstr>2_Office Theme</vt:lpstr>
      <vt:lpstr>Office 主题</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tran thao</cp:lastModifiedBy>
  <cp:revision>2</cp:revision>
  <dcterms:created xsi:type="dcterms:W3CDTF">2021-06-03T08:15:20Z</dcterms:created>
  <dcterms:modified xsi:type="dcterms:W3CDTF">2021-06-22T14:34:40Z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